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71" r:id="rId11"/>
    <p:sldId id="257" r:id="rId12"/>
    <p:sldId id="270" r:id="rId13"/>
    <p:sldId id="267" r:id="rId14"/>
    <p:sldId id="266" r:id="rId15"/>
    <p:sldId id="268" r:id="rId16"/>
    <p:sldId id="265" r:id="rId17"/>
    <p:sldId id="260" r:id="rId18"/>
    <p:sldId id="269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6"/>
    <a:srgbClr val="0000C4"/>
    <a:srgbClr val="0000C2"/>
    <a:srgbClr val="0000C0"/>
    <a:srgbClr val="0000D6"/>
    <a:srgbClr val="0000BC"/>
    <a:srgbClr val="0000B8"/>
    <a:srgbClr val="0000A8"/>
    <a:srgbClr val="00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8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59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52BA4-29CC-43AE-A5CC-0D29D41A31C8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4F9A4-3A38-4611-BC39-D49F828FDB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523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4F9A4-3A38-4611-BC39-D49F828FDB7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456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66166-BA88-4613-AA3E-F9CC54B4B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95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8877D-1C1B-4A9C-ACDD-D96E041637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32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9104-B830-40A3-99DE-DED39615B5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9009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42875-51AD-46B7-9602-D12762C3F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41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D3241-6390-4AE7-B3EE-A50BF7AE8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30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93FCC-28FC-4B09-ACB0-A2F1C58E67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9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90B9-E295-43C2-A844-A84B257077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93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CC7B7-0F25-4D24-8429-559BBDF728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1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BBB50-CFAB-4A49-A69D-7C6645A141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73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FD61-CE33-48EC-9B2B-026B6EFCF7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7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2817-74E6-4B24-8B5C-2F38F5E12F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06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78D051-45A0-4D3F-9BBE-086211BE246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29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3"/>
          <p:cNvSpPr txBox="1">
            <a:spLocks/>
          </p:cNvSpPr>
          <p:nvPr/>
        </p:nvSpPr>
        <p:spPr bwMode="auto">
          <a:xfrm>
            <a:off x="457200" y="533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latin typeface="Verdana" charset="0"/>
                <a:cs typeface="Verdana" charset="0"/>
              </a:rPr>
              <a:t>NHGI </a:t>
            </a:r>
            <a:r>
              <a:rPr lang="en-US" sz="2800" b="1" dirty="0">
                <a:latin typeface="Verdana" charset="0"/>
                <a:cs typeface="Verdana" charset="0"/>
              </a:rPr>
              <a:t>Strategic Plan - 2011</a:t>
            </a:r>
          </a:p>
        </p:txBody>
      </p:sp>
      <p:pic>
        <p:nvPicPr>
          <p:cNvPr id="118786" name="Picture 1" descr="Screen shot 2011-07-22 at 10.45.36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553200" cy="43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Inspiration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451242"/>
            <a:ext cx="5772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Green ED, Guyer MS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i="1" dirty="0" smtClean="0">
                <a:solidFill>
                  <a:schemeClr val="bg1"/>
                </a:solidFill>
              </a:rPr>
              <a:t>Nature  </a:t>
            </a:r>
            <a:r>
              <a:rPr lang="en-US" sz="2000" b="1" dirty="0" smtClean="0">
                <a:solidFill>
                  <a:schemeClr val="bg1"/>
                </a:solidFill>
              </a:rPr>
              <a:t>2011; 470:204-13.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800600" y="1219200"/>
            <a:ext cx="3276600" cy="50292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2225456"/>
            <a:ext cx="7772400" cy="31085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How are we going to do this?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What is actually going on in the field?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200" dirty="0" smtClean="0"/>
              <a:t>What role should NIH/NHGRI play to support and accelerate progress?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6776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950" y="267237"/>
            <a:ext cx="8915400" cy="6858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 smtClean="0"/>
              <a:t>Keeping Our Eye on the Ball…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478278" cy="50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451242"/>
            <a:ext cx="5772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Green ED, Guyer MS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i="1" dirty="0" smtClean="0">
                <a:solidFill>
                  <a:schemeClr val="bg1"/>
                </a:solidFill>
              </a:rPr>
              <a:t>Nature  </a:t>
            </a:r>
            <a:r>
              <a:rPr lang="en-US" sz="2000" b="1" dirty="0" smtClean="0">
                <a:solidFill>
                  <a:schemeClr val="bg1"/>
                </a:solidFill>
              </a:rPr>
              <a:t>2011; 470:204-13.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133473"/>
            <a:ext cx="1030224" cy="188419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92257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-0.26597 0.232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9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950" y="343437"/>
            <a:ext cx="8915400" cy="6858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 smtClean="0"/>
              <a:t>Possible Outcomes of Chicago Meeting 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96721" y="1219200"/>
            <a:ext cx="8001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95000"/>
              </a:lnSpc>
              <a:spcBef>
                <a:spcPts val="24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Enhanced appreciation and understanding of ongoing genomic medicine efforts NIH-wide</a:t>
            </a:r>
          </a:p>
          <a:p>
            <a:pPr marL="342900" indent="-342900" fontAlgn="base">
              <a:lnSpc>
                <a:spcPct val="95000"/>
              </a:lnSpc>
              <a:spcBef>
                <a:spcPts val="24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Writing groups </a:t>
            </a:r>
          </a:p>
          <a:p>
            <a:pPr marL="800100" lvl="1" indent="-342900" fontAlgn="base">
              <a:lnSpc>
                <a:spcPct val="95000"/>
              </a:lnSpc>
              <a:spcBef>
                <a:spcPts val="24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Perspectives papers</a:t>
            </a:r>
          </a:p>
          <a:p>
            <a:pPr marL="800100" lvl="1" indent="-342900" fontAlgn="base">
              <a:lnSpc>
                <a:spcPct val="95000"/>
              </a:lnSpc>
              <a:spcBef>
                <a:spcPts val="24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Best practice guidelines</a:t>
            </a:r>
          </a:p>
          <a:p>
            <a:pPr marL="342900" indent="-342900" fontAlgn="base">
              <a:lnSpc>
                <a:spcPct val="95000"/>
              </a:lnSpc>
              <a:spcBef>
                <a:spcPts val="24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Planning groups for workshops or conferences </a:t>
            </a:r>
          </a:p>
          <a:p>
            <a:pPr marL="342900" indent="-342900" fontAlgn="base">
              <a:lnSpc>
                <a:spcPct val="95000"/>
              </a:lnSpc>
              <a:spcBef>
                <a:spcPts val="24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Loose confederation or consortium for collaborative studies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7358" y="3731101"/>
            <a:ext cx="4230645" cy="523220"/>
          </a:xfrm>
          <a:prstGeom prst="rect">
            <a:avLst/>
          </a:prstGeom>
          <a:gradFill flip="none" rotWithShape="1">
            <a:gsLst>
              <a:gs pos="0">
                <a:srgbClr val="0000C6"/>
              </a:gs>
              <a:gs pos="100000">
                <a:srgbClr val="0000D6"/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Best practices                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54758" y="3679584"/>
            <a:ext cx="1981200" cy="6884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7155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950" y="241479"/>
            <a:ext cx="8915400" cy="6858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 smtClean="0"/>
              <a:t>Leveraging Existing Efforts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1066800"/>
            <a:ext cx="770907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Over 20 genomic medicine centers at varying stages of implementation</a:t>
            </a:r>
          </a:p>
          <a:p>
            <a:pPr marL="342900" indent="-342900" fontAlgn="base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Supported through multiple NIH and institutional mechanisms</a:t>
            </a:r>
          </a:p>
          <a:p>
            <a:pPr marL="342900" indent="-342900" fontAlgn="base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Numerous similar and overlapping efforts that would benefit from collaboration</a:t>
            </a:r>
          </a:p>
          <a:p>
            <a:pPr marL="342900" indent="-342900" fontAlgn="base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Numerous shared needs </a:t>
            </a:r>
          </a:p>
          <a:p>
            <a:pPr marL="342900" indent="-342900" fontAlgn="base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Would benefit from periodic interactions and degree of coordination, consensus building</a:t>
            </a:r>
          </a:p>
          <a:p>
            <a:pPr marL="342900" indent="-342900" fontAlgn="base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Critical to facilitate but not impede</a:t>
            </a:r>
          </a:p>
        </p:txBody>
      </p:sp>
    </p:spTree>
    <p:extLst>
      <p:ext uri="{BB962C8B-B14F-4D97-AF65-F5344CB8AC3E}">
        <p14:creationId xmlns:p14="http://schemas.microsoft.com/office/powerpoint/2010/main" xmlns="" val="3183395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950" y="241479"/>
            <a:ext cx="8915400" cy="6858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 smtClean="0"/>
              <a:t>Proposed Goals of Genomic Medicine Effort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99753" y="990600"/>
            <a:ext cx="770907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Identify research directions and priorities</a:t>
            </a:r>
          </a:p>
          <a:p>
            <a:pPr marL="342900" indent="-342900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Promote collaboration among existing groups</a:t>
            </a:r>
          </a:p>
          <a:p>
            <a:pPr marL="342900" indent="-342900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Stimulate investigator-initiated efforts and issue funding solicitations as needed</a:t>
            </a:r>
          </a:p>
          <a:p>
            <a:pPr marL="342900" indent="-342900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Learn more about genomic medicine centers at NHGRI/NIH staff level by visiting</a:t>
            </a:r>
          </a:p>
          <a:p>
            <a:pPr marL="342900" indent="-342900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Establish Genomic Medicine Working Group as subcommittee of Council</a:t>
            </a:r>
          </a:p>
          <a:p>
            <a:pPr marL="800100" lvl="1" indent="-34290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Rotating membership</a:t>
            </a:r>
          </a:p>
          <a:p>
            <a:pPr marL="800100" lvl="1" indent="-34290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At least one Council member</a:t>
            </a:r>
          </a:p>
          <a:p>
            <a:pPr marL="800100" lvl="1" indent="-34290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Report back to Council regularly</a:t>
            </a:r>
          </a:p>
        </p:txBody>
      </p:sp>
    </p:spTree>
    <p:extLst>
      <p:ext uri="{BB962C8B-B14F-4D97-AF65-F5344CB8AC3E}">
        <p14:creationId xmlns:p14="http://schemas.microsoft.com/office/powerpoint/2010/main" xmlns="" val="19988907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950" y="381000"/>
            <a:ext cx="8915400" cy="914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 smtClean="0"/>
              <a:t>Genomic Medicine Working Group</a:t>
            </a:r>
            <a:br>
              <a:rPr lang="en-US" dirty="0" smtClean="0"/>
            </a:br>
            <a:r>
              <a:rPr lang="en-US" dirty="0" smtClean="0"/>
              <a:t>Possible Tasks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57200" y="1600200"/>
            <a:ext cx="8153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95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Identify </a:t>
            </a:r>
            <a:r>
              <a:rPr lang="en-US" sz="2800" dirty="0">
                <a:solidFill>
                  <a:schemeClr val="bg1"/>
                </a:solidFill>
              </a:rPr>
              <a:t>topics for </a:t>
            </a:r>
            <a:r>
              <a:rPr lang="en-US" sz="2800" dirty="0" smtClean="0">
                <a:solidFill>
                  <a:schemeClr val="bg1"/>
                </a:solidFill>
              </a:rPr>
              <a:t>subsequent </a:t>
            </a:r>
            <a:r>
              <a:rPr lang="en-US" sz="2800" dirty="0">
                <a:solidFill>
                  <a:schemeClr val="bg1"/>
                </a:solidFill>
              </a:rPr>
              <a:t>meetings of genomic medicine </a:t>
            </a:r>
            <a:r>
              <a:rPr lang="en-US" sz="2800" dirty="0" smtClean="0">
                <a:solidFill>
                  <a:schemeClr val="bg1"/>
                </a:solidFill>
              </a:rPr>
              <a:t>groups, plan </a:t>
            </a:r>
            <a:r>
              <a:rPr lang="en-US" sz="2800" dirty="0">
                <a:solidFill>
                  <a:schemeClr val="bg1"/>
                </a:solidFill>
              </a:rPr>
              <a:t>those </a:t>
            </a:r>
            <a:r>
              <a:rPr lang="en-US" sz="2800" dirty="0" smtClean="0">
                <a:solidFill>
                  <a:schemeClr val="bg1"/>
                </a:solidFill>
              </a:rPr>
              <a:t>meetings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Identify </a:t>
            </a:r>
            <a:r>
              <a:rPr lang="en-US" sz="2800" dirty="0">
                <a:solidFill>
                  <a:schemeClr val="bg1"/>
                </a:solidFill>
              </a:rPr>
              <a:t>topics for separate working groups or </a:t>
            </a:r>
            <a:r>
              <a:rPr lang="en-US" sz="2800" dirty="0" smtClean="0">
                <a:solidFill>
                  <a:schemeClr val="bg1"/>
                </a:solidFill>
              </a:rPr>
              <a:t>workshops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Monitor </a:t>
            </a:r>
            <a:r>
              <a:rPr lang="en-US" sz="2800" dirty="0">
                <a:solidFill>
                  <a:schemeClr val="bg1"/>
                </a:solidFill>
              </a:rPr>
              <a:t>production of white </a:t>
            </a:r>
            <a:r>
              <a:rPr lang="en-US" sz="2800" dirty="0" smtClean="0">
                <a:solidFill>
                  <a:schemeClr val="bg1"/>
                </a:solidFill>
              </a:rPr>
              <a:t>papers, </a:t>
            </a:r>
            <a:r>
              <a:rPr lang="en-US" sz="2800" dirty="0">
                <a:solidFill>
                  <a:schemeClr val="bg1"/>
                </a:solidFill>
              </a:rPr>
              <a:t>assist and/or prod as </a:t>
            </a:r>
            <a:r>
              <a:rPr lang="en-US" sz="2800" dirty="0" smtClean="0">
                <a:solidFill>
                  <a:schemeClr val="bg1"/>
                </a:solidFill>
              </a:rPr>
              <a:t>needed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Review </a:t>
            </a:r>
            <a:r>
              <a:rPr lang="en-US" sz="2800" dirty="0">
                <a:solidFill>
                  <a:schemeClr val="bg1"/>
                </a:solidFill>
              </a:rPr>
              <a:t>progress in given area for readiness for exploration in subsequent </a:t>
            </a:r>
            <a:r>
              <a:rPr lang="en-US" sz="2800" dirty="0" smtClean="0">
                <a:solidFill>
                  <a:schemeClr val="bg1"/>
                </a:solidFill>
              </a:rPr>
              <a:t>working groups</a:t>
            </a:r>
          </a:p>
          <a:p>
            <a:pPr marL="342900" indent="-342900" fontAlgn="base">
              <a:lnSpc>
                <a:spcPct val="95000"/>
              </a:lnSpc>
              <a:spcBef>
                <a:spcPts val="24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110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950" y="354675"/>
            <a:ext cx="8915400" cy="914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 smtClean="0"/>
              <a:t>Genomic Medicine Working Group</a:t>
            </a:r>
            <a:br>
              <a:rPr lang="en-US" dirty="0" smtClean="0"/>
            </a:br>
            <a:r>
              <a:rPr lang="en-US" dirty="0" smtClean="0"/>
              <a:t>Possible Tasks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57200" y="1447800"/>
            <a:ext cx="8153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95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Review </a:t>
            </a:r>
            <a:r>
              <a:rPr lang="en-US" sz="2800" dirty="0">
                <a:solidFill>
                  <a:schemeClr val="bg1"/>
                </a:solidFill>
              </a:rPr>
              <a:t>progress overall in genomic medicine implementation and identify gaps, </a:t>
            </a:r>
            <a:r>
              <a:rPr lang="en-US" sz="2800" dirty="0" smtClean="0">
                <a:solidFill>
                  <a:schemeClr val="bg1"/>
                </a:solidFill>
              </a:rPr>
              <a:t>opportunities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Identify related efforts and integrate as appropriate</a:t>
            </a:r>
          </a:p>
          <a:p>
            <a:pPr marL="914400" lvl="1" indent="-457200">
              <a:lnSpc>
                <a:spcPct val="95000"/>
              </a:lnSpc>
              <a:spcBef>
                <a:spcPts val="900"/>
              </a:spcBef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ClinVar</a:t>
            </a:r>
            <a:r>
              <a:rPr lang="en-US" sz="2800" dirty="0" smtClean="0">
                <a:solidFill>
                  <a:schemeClr val="bg1"/>
                </a:solidFill>
              </a:rPr>
              <a:t> and actionable variants</a:t>
            </a:r>
          </a:p>
          <a:p>
            <a:pPr marL="914400" lvl="1" indent="-457200">
              <a:lnSpc>
                <a:spcPct val="95000"/>
              </a:lnSpc>
              <a:spcBef>
                <a:spcPts val="900"/>
              </a:spcBef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eMERGE</a:t>
            </a:r>
            <a:r>
              <a:rPr lang="en-US" sz="2800" dirty="0" smtClean="0">
                <a:solidFill>
                  <a:schemeClr val="bg1"/>
                </a:solidFill>
              </a:rPr>
              <a:t> and clinical decision support, pilot implementation studies</a:t>
            </a:r>
          </a:p>
          <a:p>
            <a:pPr marL="914400" lvl="1" indent="-457200">
              <a:lnSpc>
                <a:spcPct val="95000"/>
              </a:lnSpc>
              <a:spcBef>
                <a:spcPts val="9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Clinical Sequencing Exploratory program</a:t>
            </a:r>
          </a:p>
          <a:p>
            <a:pPr marL="914400" lvl="1" indent="-457200">
              <a:lnSpc>
                <a:spcPct val="95000"/>
              </a:lnSpc>
              <a:spcBef>
                <a:spcPts val="9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Trans-NIH dissemination network</a:t>
            </a:r>
          </a:p>
          <a:p>
            <a:pPr marL="914400" lvl="1" indent="-457200">
              <a:lnSpc>
                <a:spcPct val="95000"/>
              </a:lnSpc>
              <a:spcBef>
                <a:spcPts val="9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Clinical Translational Science Awards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 fontAlgn="base">
              <a:lnSpc>
                <a:spcPct val="95000"/>
              </a:lnSpc>
              <a:spcBef>
                <a:spcPts val="24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1451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950" y="254358"/>
            <a:ext cx="8915400" cy="9906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 smtClean="0"/>
              <a:t>Current/Planned Working Groups and Workshops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99753" y="1295400"/>
            <a:ext cx="770800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Databases and actionable variants </a:t>
            </a:r>
          </a:p>
          <a:p>
            <a:pPr marL="914400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Dec 1-2, 2011</a:t>
            </a:r>
          </a:p>
          <a:p>
            <a:pPr marL="342900" indent="-342900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Collaborative demonstration </a:t>
            </a:r>
            <a:r>
              <a:rPr lang="en-US" sz="2800" dirty="0" smtClean="0">
                <a:solidFill>
                  <a:srgbClr val="FFFFFF"/>
                </a:solidFill>
              </a:rPr>
              <a:t>projects</a:t>
            </a:r>
          </a:p>
          <a:p>
            <a:pPr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	Dec 5-6, 2011 (this meeting!)</a:t>
            </a:r>
            <a:endParaRPr lang="en-US" sz="2800" dirty="0">
              <a:solidFill>
                <a:srgbClr val="FFFFFF"/>
              </a:solidFill>
            </a:endParaRPr>
          </a:p>
          <a:p>
            <a:pPr marL="342900" indent="-342900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Standardization, quality control of clinical genomic testing and reporting</a:t>
            </a:r>
          </a:p>
          <a:p>
            <a:pPr lvl="1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	May 3-4, 2012</a:t>
            </a:r>
          </a:p>
          <a:p>
            <a:pPr marL="342900" lvl="0" indent="-342900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Evidence development (discovery, validation) for actionable variants</a:t>
            </a:r>
          </a:p>
          <a:p>
            <a:pPr lvl="1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	Sep 2012?</a:t>
            </a:r>
          </a:p>
          <a:p>
            <a:pPr lvl="1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3759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950" y="457200"/>
            <a:ext cx="8915400" cy="9906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 smtClean="0"/>
              <a:t>Potential Working Groups and Workshops: Infrastructure and Research Needs 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29237" y="1752600"/>
            <a:ext cx="7086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Evidence development for effectiveness of genomic medicine</a:t>
            </a:r>
          </a:p>
          <a:p>
            <a:pPr marL="342900" indent="-342900" fontAlgn="base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Tool development for genomic medicine (CDS, clinical algorithms)</a:t>
            </a:r>
          </a:p>
          <a:p>
            <a:pPr marL="342900" indent="-342900" fontAlgn="base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Policy needs (consent, CLIA, reimbursement) </a:t>
            </a:r>
          </a:p>
          <a:p>
            <a:pPr marL="342900" indent="-342900" fontAlgn="base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Education, training, user support</a:t>
            </a:r>
          </a:p>
          <a:p>
            <a:pPr marL="342900" indent="-342900" fontAlgn="base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0154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8600" y="6278563"/>
            <a:ext cx="5562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Unicode MS" pitchFamily="34" charset="-128"/>
              </a:rPr>
              <a:t>Larson, G.  </a:t>
            </a:r>
            <a:r>
              <a:rPr lang="en-US" sz="2200" i="1">
                <a:solidFill>
                  <a:srgbClr val="FFFFFF"/>
                </a:solidFill>
                <a:latin typeface="Arial Unicode MS" pitchFamily="34" charset="-128"/>
              </a:rPr>
              <a:t>The Complete Far Side</a:t>
            </a:r>
            <a:r>
              <a:rPr lang="en-US" sz="2200">
                <a:solidFill>
                  <a:srgbClr val="FFFFFF"/>
                </a:solidFill>
                <a:latin typeface="Arial Unicode MS" pitchFamily="34" charset="-128"/>
              </a:rPr>
              <a:t>. 2003.</a:t>
            </a:r>
          </a:p>
        </p:txBody>
      </p:sp>
      <p:pic>
        <p:nvPicPr>
          <p:cNvPr id="15364" name="Picture 4" descr="HellisColdCoff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9916" y="938380"/>
            <a:ext cx="4132263" cy="518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9950" y="228600"/>
            <a:ext cx="89154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66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66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66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66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66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66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66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66"/>
                </a:solidFill>
                <a:latin typeface="Arial Unicode MS" pitchFamily="34" charset="-128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dirty="0" smtClean="0"/>
              <a:t>Avoiding Meeting Hell</a:t>
            </a:r>
          </a:p>
        </p:txBody>
      </p:sp>
    </p:spTree>
    <p:extLst>
      <p:ext uri="{BB962C8B-B14F-4D97-AF65-F5344CB8AC3E}">
        <p14:creationId xmlns:p14="http://schemas.microsoft.com/office/powerpoint/2010/main" xmlns="" val="42339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950" y="381000"/>
            <a:ext cx="8915400" cy="6858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 smtClean="0"/>
              <a:t>Proposed Genomic Medicine II (Fall 2011)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85750" y="1219200"/>
            <a:ext cx="754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95000"/>
              </a:lnSpc>
              <a:spcBef>
                <a:spcPts val="24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Broaden involvement of relevant groups</a:t>
            </a:r>
          </a:p>
          <a:p>
            <a:pPr marL="342900" indent="-342900" fontAlgn="base">
              <a:lnSpc>
                <a:spcPct val="95000"/>
              </a:lnSpc>
              <a:spcBef>
                <a:spcPts val="24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Identify low-cost pilot projects to build on similar efforts across sites</a:t>
            </a:r>
          </a:p>
          <a:p>
            <a:pPr marL="342900" indent="-342900" fontAlgn="base">
              <a:lnSpc>
                <a:spcPct val="95000"/>
              </a:lnSpc>
              <a:spcBef>
                <a:spcPts val="24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Convene working groups and workshop planning to address </a:t>
            </a:r>
            <a:r>
              <a:rPr lang="en-US" sz="2800" dirty="0" err="1" smtClean="0">
                <a:solidFill>
                  <a:srgbClr val="FFFFFF"/>
                </a:solidFill>
              </a:rPr>
              <a:t>obst</a:t>
            </a:r>
            <a:r>
              <a:rPr lang="en-US" sz="2800" dirty="0" smtClean="0">
                <a:solidFill>
                  <a:srgbClr val="FFFFFF"/>
                </a:solidFill>
              </a:rPr>
              <a:t>/</a:t>
            </a:r>
            <a:r>
              <a:rPr lang="en-US" sz="2800" dirty="0" err="1" smtClean="0">
                <a:solidFill>
                  <a:srgbClr val="FFFFFF"/>
                </a:solidFill>
              </a:rPr>
              <a:t>opport</a:t>
            </a:r>
            <a:r>
              <a:rPr lang="en-US" sz="2800" dirty="0" smtClean="0">
                <a:solidFill>
                  <a:srgbClr val="FFFFFF"/>
                </a:solidFill>
              </a:rPr>
              <a:t> from GM I</a:t>
            </a:r>
          </a:p>
          <a:p>
            <a:pPr marL="342900" indent="-342900" fontAlgn="base">
              <a:lnSpc>
                <a:spcPct val="95000"/>
              </a:lnSpc>
              <a:spcBef>
                <a:spcPts val="24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Identify additional groups to participate</a:t>
            </a:r>
          </a:p>
          <a:p>
            <a:pPr marL="342900" indent="-342900" fontAlgn="base">
              <a:lnSpc>
                <a:spcPct val="95000"/>
              </a:lnSpc>
              <a:spcBef>
                <a:spcPts val="24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Determine appropriate next steps for group as whole (meetings, white papers?)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165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Medicine Institutes Colloquium </a:t>
            </a:r>
            <a:br>
              <a:rPr lang="en-US" dirty="0" smtClean="0"/>
            </a:br>
            <a:r>
              <a:rPr lang="en-US" dirty="0" smtClean="0"/>
              <a:t>June 29, 2011, Chicago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sz="2000" dirty="0" smtClean="0"/>
              <a:t>MCW</a:t>
            </a:r>
          </a:p>
          <a:p>
            <a:r>
              <a:rPr lang="en-US" sz="2000" dirty="0" smtClean="0"/>
              <a:t>Mt Sinai</a:t>
            </a:r>
          </a:p>
          <a:p>
            <a:r>
              <a:rPr lang="en-US" sz="2000" dirty="0" smtClean="0"/>
              <a:t>Marshfield </a:t>
            </a:r>
            <a:r>
              <a:rPr lang="en-US" sz="2000" dirty="0" err="1" smtClean="0"/>
              <a:t>Cliniic</a:t>
            </a:r>
            <a:endParaRPr lang="en-US" sz="2000" dirty="0" smtClean="0"/>
          </a:p>
          <a:p>
            <a:r>
              <a:rPr lang="en-US" sz="2000" dirty="0" smtClean="0"/>
              <a:t>Northwestern</a:t>
            </a:r>
          </a:p>
          <a:p>
            <a:r>
              <a:rPr lang="en-US" sz="2000" dirty="0" smtClean="0"/>
              <a:t>Loyola</a:t>
            </a:r>
          </a:p>
          <a:p>
            <a:r>
              <a:rPr lang="en-US" sz="2000" dirty="0" smtClean="0"/>
              <a:t>Cleveland Clinic</a:t>
            </a:r>
          </a:p>
          <a:p>
            <a:r>
              <a:rPr lang="en-US" sz="2000" dirty="0" smtClean="0"/>
              <a:t>UCSD</a:t>
            </a:r>
          </a:p>
          <a:p>
            <a:r>
              <a:rPr lang="en-US" sz="2000" dirty="0" smtClean="0"/>
              <a:t>Morehouse</a:t>
            </a:r>
          </a:p>
          <a:p>
            <a:r>
              <a:rPr lang="en-US" sz="2000" dirty="0" smtClean="0"/>
              <a:t>Duke</a:t>
            </a:r>
          </a:p>
          <a:p>
            <a:r>
              <a:rPr lang="en-US" sz="2000" dirty="0" smtClean="0"/>
              <a:t>Maryland</a:t>
            </a:r>
          </a:p>
          <a:p>
            <a:r>
              <a:rPr lang="en-US" sz="2000" dirty="0" smtClean="0"/>
              <a:t>Intermountain   Healthcare</a:t>
            </a:r>
            <a:endParaRPr lang="en-US" sz="2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048000" y="1600200"/>
            <a:ext cx="3124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dirty="0" smtClean="0"/>
              <a:t>UAB</a:t>
            </a:r>
          </a:p>
          <a:p>
            <a:r>
              <a:rPr lang="en-US" sz="2000" dirty="0" err="1" smtClean="0"/>
              <a:t>Geisinger</a:t>
            </a:r>
            <a:endParaRPr lang="en-US" sz="2000" dirty="0" smtClean="0"/>
          </a:p>
          <a:p>
            <a:r>
              <a:rPr lang="en-US" sz="2000" dirty="0" smtClean="0"/>
              <a:t>Baylor</a:t>
            </a:r>
          </a:p>
          <a:p>
            <a:r>
              <a:rPr lang="en-US" sz="2000" dirty="0" smtClean="0"/>
              <a:t>OSU</a:t>
            </a:r>
          </a:p>
          <a:p>
            <a:r>
              <a:rPr lang="en-US" sz="2000" dirty="0" smtClean="0"/>
              <a:t>Mayo Clinic</a:t>
            </a:r>
          </a:p>
          <a:p>
            <a:r>
              <a:rPr lang="en-US" sz="2000" dirty="0" smtClean="0"/>
              <a:t>Partners Healthcare</a:t>
            </a:r>
          </a:p>
          <a:p>
            <a:r>
              <a:rPr lang="en-US" sz="2000" dirty="0" smtClean="0"/>
              <a:t>U Chicago</a:t>
            </a:r>
          </a:p>
          <a:p>
            <a:r>
              <a:rPr lang="en-US" sz="2000" dirty="0" smtClean="0"/>
              <a:t>Penn</a:t>
            </a:r>
          </a:p>
          <a:p>
            <a:r>
              <a:rPr lang="en-US" sz="2000" dirty="0" smtClean="0"/>
              <a:t>St </a:t>
            </a:r>
            <a:r>
              <a:rPr lang="en-US" sz="2000" dirty="0" err="1" smtClean="0"/>
              <a:t>Judes</a:t>
            </a:r>
            <a:endParaRPr lang="en-US" sz="2000" dirty="0" smtClean="0"/>
          </a:p>
          <a:p>
            <a:r>
              <a:rPr lang="en-US" sz="2000" dirty="0" smtClean="0"/>
              <a:t>Vanderbilt</a:t>
            </a:r>
          </a:p>
          <a:p>
            <a:r>
              <a:rPr lang="en-US" sz="2000" dirty="0" smtClean="0"/>
              <a:t>Johns Hopkins</a:t>
            </a:r>
          </a:p>
          <a:p>
            <a:r>
              <a:rPr lang="en-US" sz="2000" dirty="0" smtClean="0"/>
              <a:t>Washington</a:t>
            </a:r>
            <a:endParaRPr lang="en-US" sz="20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5943600" y="1600200"/>
            <a:ext cx="3124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dirty="0" smtClean="0"/>
              <a:t>NHGRI</a:t>
            </a:r>
          </a:p>
          <a:p>
            <a:r>
              <a:rPr lang="en-US" sz="2000" dirty="0" smtClean="0"/>
              <a:t>NCI</a:t>
            </a:r>
          </a:p>
          <a:p>
            <a:r>
              <a:rPr lang="en-US" sz="2000" dirty="0" smtClean="0"/>
              <a:t>NIMH</a:t>
            </a:r>
          </a:p>
          <a:p>
            <a:r>
              <a:rPr lang="en-US" sz="2000" dirty="0" smtClean="0"/>
              <a:t>NINDS</a:t>
            </a:r>
          </a:p>
          <a:p>
            <a:r>
              <a:rPr lang="en-US" sz="2000" dirty="0" smtClean="0"/>
              <a:t>NHLBI</a:t>
            </a:r>
          </a:p>
          <a:p>
            <a:endParaRPr lang="en-US" sz="2000" dirty="0"/>
          </a:p>
          <a:p>
            <a:r>
              <a:rPr lang="en-US" sz="2000" dirty="0" smtClean="0"/>
              <a:t>~ 40 Attendees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1223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</a:t>
            </a:r>
            <a:r>
              <a:rPr lang="en-US" dirty="0"/>
              <a:t>areas of active translational and implementation research across the various groups and determine potential commonalities and </a:t>
            </a:r>
            <a:r>
              <a:rPr lang="en-US" dirty="0" smtClean="0"/>
              <a:t>uniqueness</a:t>
            </a:r>
          </a:p>
          <a:p>
            <a:r>
              <a:rPr lang="en-US" dirty="0" smtClean="0"/>
              <a:t>Define </a:t>
            </a:r>
            <a:r>
              <a:rPr lang="en-US" dirty="0"/>
              <a:t>demonstration projects in genomic translation ready for investigation now or in the near future and what is needed to actualize </a:t>
            </a:r>
            <a:r>
              <a:rPr lang="en-US" dirty="0" smtClean="0"/>
              <a:t>them</a:t>
            </a:r>
          </a:p>
          <a:p>
            <a:r>
              <a:rPr lang="en-US" dirty="0" smtClean="0"/>
              <a:t>Stimulate </a:t>
            </a:r>
            <a:r>
              <a:rPr lang="en-US" dirty="0"/>
              <a:t>development of a consortium for conducting genomic translational research</a:t>
            </a:r>
          </a:p>
        </p:txBody>
      </p:sp>
    </p:spTree>
    <p:extLst>
      <p:ext uri="{BB962C8B-B14F-4D97-AF65-F5344CB8AC3E}">
        <p14:creationId xmlns:p14="http://schemas.microsoft.com/office/powerpoint/2010/main" xmlns="" val="20744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9-11 at 4.54.27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76200"/>
            <a:ext cx="73151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53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9-11 at 12.08.57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6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9-11 at 12.09.17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6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Set of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are the barriers at your institution to clinical adoption of genomics in medicine?</a:t>
            </a:r>
          </a:p>
          <a:p>
            <a:r>
              <a:rPr lang="en-US" dirty="0" smtClean="0"/>
              <a:t>What </a:t>
            </a:r>
            <a:r>
              <a:rPr lang="en-US" dirty="0"/>
              <a:t>are the solutions you have been able to achieve and how?</a:t>
            </a:r>
          </a:p>
          <a:p>
            <a:r>
              <a:rPr lang="en-US" dirty="0" smtClean="0"/>
              <a:t>What </a:t>
            </a:r>
            <a:r>
              <a:rPr lang="en-US" dirty="0"/>
              <a:t>role can NHGRI play to facilitate translation and adoption of genomics into </a:t>
            </a:r>
            <a:r>
              <a:rPr lang="en-US" dirty="0" smtClean="0"/>
              <a:t>medicine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 infrastructure should NHGRI support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research programs should NHGRI pursue?</a:t>
            </a:r>
          </a:p>
        </p:txBody>
      </p:sp>
    </p:spTree>
    <p:extLst>
      <p:ext uri="{BB962C8B-B14F-4D97-AF65-F5344CB8AC3E}">
        <p14:creationId xmlns:p14="http://schemas.microsoft.com/office/powerpoint/2010/main" xmlns="" val="20147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Lack </a:t>
            </a:r>
            <a:r>
              <a:rPr lang="en-US" b="1" dirty="0"/>
              <a:t>of evidence for benefit/</a:t>
            </a:r>
            <a:r>
              <a:rPr lang="en-US" b="1" dirty="0" smtClean="0"/>
              <a:t>value</a:t>
            </a:r>
            <a:endParaRPr lang="en-US" dirty="0"/>
          </a:p>
          <a:p>
            <a:r>
              <a:rPr lang="en-US" b="1" dirty="0" smtClean="0"/>
              <a:t>Institution </a:t>
            </a:r>
            <a:r>
              <a:rPr lang="en-US" b="1" dirty="0"/>
              <a:t>and physician acceptance</a:t>
            </a:r>
            <a:endParaRPr lang="en-US" dirty="0"/>
          </a:p>
          <a:p>
            <a:r>
              <a:rPr lang="en-US" b="1" dirty="0" smtClean="0"/>
              <a:t>Education </a:t>
            </a:r>
            <a:r>
              <a:rPr lang="en-US" b="1" dirty="0"/>
              <a:t>of patients, physicians, public </a:t>
            </a:r>
            <a:endParaRPr lang="en-US" dirty="0"/>
          </a:p>
          <a:p>
            <a:r>
              <a:rPr lang="en-US" b="1" dirty="0" smtClean="0"/>
              <a:t>Availability </a:t>
            </a:r>
            <a:r>
              <a:rPr lang="en-US" b="1" dirty="0"/>
              <a:t>of testing, licensure, CLIA certification</a:t>
            </a:r>
            <a:endParaRPr lang="en-US" dirty="0"/>
          </a:p>
          <a:p>
            <a:r>
              <a:rPr lang="en-US" b="1" dirty="0" smtClean="0"/>
              <a:t>EMR </a:t>
            </a:r>
            <a:r>
              <a:rPr lang="en-US" b="1" dirty="0"/>
              <a:t>integration of genomic results, custom reporting tools and decision support software</a:t>
            </a:r>
            <a:endParaRPr lang="en-US" dirty="0"/>
          </a:p>
          <a:p>
            <a:r>
              <a:rPr lang="en-US" b="1" dirty="0" smtClean="0"/>
              <a:t>Optimizing </a:t>
            </a:r>
            <a:r>
              <a:rPr lang="en-US" b="1" dirty="0"/>
              <a:t>turnaround time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35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Need for genetic counseling </a:t>
            </a:r>
            <a:endParaRPr lang="en-US" dirty="0"/>
          </a:p>
          <a:p>
            <a:r>
              <a:rPr lang="en-US" b="1" dirty="0"/>
              <a:t>Consent</a:t>
            </a:r>
            <a:endParaRPr lang="en-US" dirty="0"/>
          </a:p>
          <a:p>
            <a:r>
              <a:rPr lang="en-US" b="1" dirty="0"/>
              <a:t>Improving information for at-risk family members</a:t>
            </a:r>
            <a:endParaRPr lang="en-US" dirty="0"/>
          </a:p>
          <a:p>
            <a:r>
              <a:rPr lang="en-US" b="1" dirty="0"/>
              <a:t>Sample availability and </a:t>
            </a:r>
            <a:r>
              <a:rPr lang="en-US" b="1" dirty="0" err="1" smtClean="0"/>
              <a:t>biobanking</a:t>
            </a:r>
            <a:endParaRPr lang="en-US" dirty="0"/>
          </a:p>
          <a:p>
            <a:r>
              <a:rPr lang="en-US" b="1" dirty="0"/>
              <a:t>Recruitment for genetic studies</a:t>
            </a:r>
            <a:endParaRPr lang="en-US" dirty="0"/>
          </a:p>
          <a:p>
            <a:r>
              <a:rPr lang="en-US" b="1" dirty="0"/>
              <a:t>Logistics of follow-up, loss to follow-up</a:t>
            </a:r>
            <a:endParaRPr lang="en-US" dirty="0"/>
          </a:p>
          <a:p>
            <a:r>
              <a:rPr lang="en-US" b="1" dirty="0"/>
              <a:t>Research funding and reimbursement</a:t>
            </a:r>
            <a:endParaRPr lang="en-US" dirty="0"/>
          </a:p>
          <a:p>
            <a:r>
              <a:rPr lang="en-US" b="1" dirty="0"/>
              <a:t>How do we know a genetic signal applies to our population?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49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675</Words>
  <Application>Microsoft Office PowerPoint</Application>
  <PresentationFormat>On-screen Show (4:3)</PresentationFormat>
  <Paragraphs>136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Motivation and Inspiration</vt:lpstr>
      <vt:lpstr>Genomic Medicine Institutes Colloquium  June 29, 2011, Chicago</vt:lpstr>
      <vt:lpstr>Tasks</vt:lpstr>
      <vt:lpstr>Slide 4</vt:lpstr>
      <vt:lpstr>Slide 5</vt:lpstr>
      <vt:lpstr>Slide 6</vt:lpstr>
      <vt:lpstr>Another Set of Questions </vt:lpstr>
      <vt:lpstr>Barriers -1</vt:lpstr>
      <vt:lpstr>Barriers - 2</vt:lpstr>
      <vt:lpstr>Keeping Our Eye on the Ball…</vt:lpstr>
      <vt:lpstr>Possible Outcomes of Chicago Meeting </vt:lpstr>
      <vt:lpstr>Leveraging Existing Efforts</vt:lpstr>
      <vt:lpstr>Proposed Goals of Genomic Medicine Effort</vt:lpstr>
      <vt:lpstr>Genomic Medicine Working Group Possible Tasks</vt:lpstr>
      <vt:lpstr>Genomic Medicine Working Group Possible Tasks (cont)</vt:lpstr>
      <vt:lpstr>Current/Planned Working Groups and Workshops</vt:lpstr>
      <vt:lpstr>Potential Working Groups and Workshops: Infrastructure and Research Needs </vt:lpstr>
      <vt:lpstr>Slide 18</vt:lpstr>
      <vt:lpstr>Proposed Genomic Medicine II (Fall 2011)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NHGRI Genomic Medicine Meeting 6/29/11</dc:title>
  <dc:creator>manoliot</dc:creator>
  <cp:lastModifiedBy>wyattj</cp:lastModifiedBy>
  <cp:revision>26</cp:revision>
  <dcterms:created xsi:type="dcterms:W3CDTF">2011-08-15T21:19:28Z</dcterms:created>
  <dcterms:modified xsi:type="dcterms:W3CDTF">2012-02-23T20:02:24Z</dcterms:modified>
</cp:coreProperties>
</file>